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2" r:id="rId8"/>
    <p:sldId id="261" r:id="rId9"/>
    <p:sldId id="266" r:id="rId10"/>
    <p:sldId id="263" r:id="rId1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3597D"/>
    <a:srgbClr val="80CEEA"/>
    <a:srgbClr val="09354E"/>
    <a:srgbClr val="F9B15B"/>
    <a:srgbClr val="F49512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34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228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ego Miguel Piñeros" userId="0a64bbca-cda9-40ee-8099-16b9ef4a8ad5" providerId="ADAL" clId="{7D0C5083-D2D1-4B7A-BD70-946B0967ED64}"/>
    <pc:docChg chg="undo custSel modSld">
      <pc:chgData name="Diego Miguel Piñeros" userId="0a64bbca-cda9-40ee-8099-16b9ef4a8ad5" providerId="ADAL" clId="{7D0C5083-D2D1-4B7A-BD70-946B0967ED64}" dt="2026-08-18T23:08:23.753" v="262" actId="20577"/>
      <pc:docMkLst>
        <pc:docMk/>
      </pc:docMkLst>
      <pc:sldChg chg="addSp modSp mod">
        <pc:chgData name="Diego Miguel Piñeros" userId="0a64bbca-cda9-40ee-8099-16b9ef4a8ad5" providerId="ADAL" clId="{7D0C5083-D2D1-4B7A-BD70-946B0967ED64}" dt="2026-08-18T22:34:19.534" v="14" actId="1076"/>
        <pc:sldMkLst>
          <pc:docMk/>
          <pc:sldMk cId="620443204" sldId="257"/>
        </pc:sldMkLst>
        <pc:spChg chg="add mod">
          <ac:chgData name="Diego Miguel Piñeros" userId="0a64bbca-cda9-40ee-8099-16b9ef4a8ad5" providerId="ADAL" clId="{7D0C5083-D2D1-4B7A-BD70-946B0967ED64}" dt="2026-08-18T22:34:13.529" v="13" actId="2085"/>
          <ac:spMkLst>
            <pc:docMk/>
            <pc:sldMk cId="620443204" sldId="257"/>
            <ac:spMk id="8" creationId="{C8CDE394-DA96-81E6-322D-041C4E5BEE0C}"/>
          </ac:spMkLst>
        </pc:spChg>
        <pc:picChg chg="add mod modCrop">
          <ac:chgData name="Diego Miguel Piñeros" userId="0a64bbca-cda9-40ee-8099-16b9ef4a8ad5" providerId="ADAL" clId="{7D0C5083-D2D1-4B7A-BD70-946B0967ED64}" dt="2026-08-18T22:34:19.534" v="14" actId="1076"/>
          <ac:picMkLst>
            <pc:docMk/>
            <pc:sldMk cId="620443204" sldId="257"/>
            <ac:picMk id="6" creationId="{FE357447-E64C-1B2A-F37F-6BD3E5C9EB2C}"/>
          </ac:picMkLst>
        </pc:picChg>
        <pc:picChg chg="mod">
          <ac:chgData name="Diego Miguel Piñeros" userId="0a64bbca-cda9-40ee-8099-16b9ef4a8ad5" providerId="ADAL" clId="{7D0C5083-D2D1-4B7A-BD70-946B0967ED64}" dt="2026-08-18T22:23:35.962" v="6" actId="1076"/>
          <ac:picMkLst>
            <pc:docMk/>
            <pc:sldMk cId="620443204" sldId="257"/>
            <ac:picMk id="18" creationId="{83FD6ED6-B35C-E968-DAD2-1C86531DE19F}"/>
          </ac:picMkLst>
        </pc:picChg>
      </pc:sldChg>
      <pc:sldChg chg="addSp delSp modSp mod">
        <pc:chgData name="Diego Miguel Piñeros" userId="0a64bbca-cda9-40ee-8099-16b9ef4a8ad5" providerId="ADAL" clId="{7D0C5083-D2D1-4B7A-BD70-946B0967ED64}" dt="2026-08-18T22:35:22.128" v="26" actId="22"/>
        <pc:sldMkLst>
          <pc:docMk/>
          <pc:sldMk cId="1059830604" sldId="258"/>
        </pc:sldMkLst>
        <pc:spChg chg="add mod">
          <ac:chgData name="Diego Miguel Piñeros" userId="0a64bbca-cda9-40ee-8099-16b9ef4a8ad5" providerId="ADAL" clId="{7D0C5083-D2D1-4B7A-BD70-946B0967ED64}" dt="2026-08-18T22:34:42.783" v="19" actId="1076"/>
          <ac:spMkLst>
            <pc:docMk/>
            <pc:sldMk cId="1059830604" sldId="258"/>
            <ac:spMk id="5" creationId="{56C9038E-4730-F14B-FF24-7B77B009FE95}"/>
          </ac:spMkLst>
        </pc:spChg>
        <pc:spChg chg="mod">
          <ac:chgData name="Diego Miguel Piñeros" userId="0a64bbca-cda9-40ee-8099-16b9ef4a8ad5" providerId="ADAL" clId="{7D0C5083-D2D1-4B7A-BD70-946B0967ED64}" dt="2026-08-18T22:34:42.783" v="19" actId="1076"/>
          <ac:spMkLst>
            <pc:docMk/>
            <pc:sldMk cId="1059830604" sldId="258"/>
            <ac:spMk id="10" creationId="{A2A73908-F2FE-815B-8C48-8D984357ED69}"/>
          </ac:spMkLst>
        </pc:spChg>
        <pc:spChg chg="mod">
          <ac:chgData name="Diego Miguel Piñeros" userId="0a64bbca-cda9-40ee-8099-16b9ef4a8ad5" providerId="ADAL" clId="{7D0C5083-D2D1-4B7A-BD70-946B0967ED64}" dt="2026-08-18T22:34:42.783" v="19" actId="1076"/>
          <ac:spMkLst>
            <pc:docMk/>
            <pc:sldMk cId="1059830604" sldId="258"/>
            <ac:spMk id="13" creationId="{C9868D7D-BBB5-C99C-7818-79D2F4275F59}"/>
          </ac:spMkLst>
        </pc:spChg>
        <pc:picChg chg="add mod">
          <ac:chgData name="Diego Miguel Piñeros" userId="0a64bbca-cda9-40ee-8099-16b9ef4a8ad5" providerId="ADAL" clId="{7D0C5083-D2D1-4B7A-BD70-946B0967ED64}" dt="2026-08-18T22:34:42.783" v="19" actId="1076"/>
          <ac:picMkLst>
            <pc:docMk/>
            <pc:sldMk cId="1059830604" sldId="258"/>
            <ac:picMk id="3" creationId="{D3309007-0550-2234-9EA9-6A5A2A093F8E}"/>
          </ac:picMkLst>
        </pc:picChg>
        <pc:picChg chg="add del">
          <ac:chgData name="Diego Miguel Piñeros" userId="0a64bbca-cda9-40ee-8099-16b9ef4a8ad5" providerId="ADAL" clId="{7D0C5083-D2D1-4B7A-BD70-946B0967ED64}" dt="2026-08-18T22:35:22.128" v="26" actId="22"/>
          <ac:picMkLst>
            <pc:docMk/>
            <pc:sldMk cId="1059830604" sldId="258"/>
            <ac:picMk id="8" creationId="{8ECADB58-EFD5-BB8B-4263-9496BE9182C2}"/>
          </ac:picMkLst>
        </pc:picChg>
        <pc:picChg chg="mod">
          <ac:chgData name="Diego Miguel Piñeros" userId="0a64bbca-cda9-40ee-8099-16b9ef4a8ad5" providerId="ADAL" clId="{7D0C5083-D2D1-4B7A-BD70-946B0967ED64}" dt="2026-08-18T22:34:42.783" v="19" actId="1076"/>
          <ac:picMkLst>
            <pc:docMk/>
            <pc:sldMk cId="1059830604" sldId="258"/>
            <ac:picMk id="21" creationId="{8159CDF1-5E34-E930-8134-83988240E693}"/>
          </ac:picMkLst>
        </pc:picChg>
      </pc:sldChg>
      <pc:sldChg chg="modSp mod">
        <pc:chgData name="Diego Miguel Piñeros" userId="0a64bbca-cda9-40ee-8099-16b9ef4a8ad5" providerId="ADAL" clId="{7D0C5083-D2D1-4B7A-BD70-946B0967ED64}" dt="2026-08-18T22:53:39.634" v="261" actId="20577"/>
        <pc:sldMkLst>
          <pc:docMk/>
          <pc:sldMk cId="3293408168" sldId="260"/>
        </pc:sldMkLst>
        <pc:spChg chg="mod">
          <ac:chgData name="Diego Miguel Piñeros" userId="0a64bbca-cda9-40ee-8099-16b9ef4a8ad5" providerId="ADAL" clId="{7D0C5083-D2D1-4B7A-BD70-946B0967ED64}" dt="2026-08-18T22:53:39.634" v="261" actId="20577"/>
          <ac:spMkLst>
            <pc:docMk/>
            <pc:sldMk cId="3293408168" sldId="260"/>
            <ac:spMk id="13" creationId="{7F5C70F0-31BC-B081-85C2-35A40824D8EE}"/>
          </ac:spMkLst>
        </pc:spChg>
      </pc:sldChg>
      <pc:sldChg chg="addSp modSp mod">
        <pc:chgData name="Diego Miguel Piñeros" userId="0a64bbca-cda9-40ee-8099-16b9ef4a8ad5" providerId="ADAL" clId="{7D0C5083-D2D1-4B7A-BD70-946B0967ED64}" dt="2026-08-18T22:36:39.704" v="36" actId="1076"/>
        <pc:sldMkLst>
          <pc:docMk/>
          <pc:sldMk cId="1169947701" sldId="261"/>
        </pc:sldMkLst>
        <pc:picChg chg="add mod modCrop">
          <ac:chgData name="Diego Miguel Piñeros" userId="0a64bbca-cda9-40ee-8099-16b9ef4a8ad5" providerId="ADAL" clId="{7D0C5083-D2D1-4B7A-BD70-946B0967ED64}" dt="2026-08-18T22:36:39.704" v="36" actId="1076"/>
          <ac:picMkLst>
            <pc:docMk/>
            <pc:sldMk cId="1169947701" sldId="261"/>
            <ac:picMk id="4" creationId="{10756165-67F9-1F2D-E6EF-1C8A4519EE0A}"/>
          </ac:picMkLst>
        </pc:picChg>
      </pc:sldChg>
      <pc:sldChg chg="addSp modSp mod">
        <pc:chgData name="Diego Miguel Piñeros" userId="0a64bbca-cda9-40ee-8099-16b9ef4a8ad5" providerId="ADAL" clId="{7D0C5083-D2D1-4B7A-BD70-946B0967ED64}" dt="2026-08-18T23:08:23.753" v="262" actId="20577"/>
        <pc:sldMkLst>
          <pc:docMk/>
          <pc:sldMk cId="3151490077" sldId="262"/>
        </pc:sldMkLst>
        <pc:spChg chg="add">
          <ac:chgData name="Diego Miguel Piñeros" userId="0a64bbca-cda9-40ee-8099-16b9ef4a8ad5" providerId="ADAL" clId="{7D0C5083-D2D1-4B7A-BD70-946B0967ED64}" dt="2026-08-18T22:35:24.422" v="27" actId="22"/>
          <ac:spMkLst>
            <pc:docMk/>
            <pc:sldMk cId="3151490077" sldId="262"/>
            <ac:spMk id="8" creationId="{97D05D9F-52E7-DACD-7BA0-BB95313A87F2}"/>
          </ac:spMkLst>
        </pc:spChg>
        <pc:spChg chg="mod">
          <ac:chgData name="Diego Miguel Piñeros" userId="0a64bbca-cda9-40ee-8099-16b9ef4a8ad5" providerId="ADAL" clId="{7D0C5083-D2D1-4B7A-BD70-946B0967ED64}" dt="2026-08-18T23:08:23.753" v="262" actId="20577"/>
          <ac:spMkLst>
            <pc:docMk/>
            <pc:sldMk cId="3151490077" sldId="262"/>
            <ac:spMk id="9" creationId="{2958541C-8574-3676-FEBD-DA17AFAC0547}"/>
          </ac:spMkLst>
        </pc:spChg>
        <pc:picChg chg="add mod modCrop">
          <ac:chgData name="Diego Miguel Piñeros" userId="0a64bbca-cda9-40ee-8099-16b9ef4a8ad5" providerId="ADAL" clId="{7D0C5083-D2D1-4B7A-BD70-946B0967ED64}" dt="2026-08-18T22:35:16.929" v="24" actId="1076"/>
          <ac:picMkLst>
            <pc:docMk/>
            <pc:sldMk cId="3151490077" sldId="262"/>
            <ac:picMk id="5" creationId="{DC1CBC44-18EF-AF0B-18C9-33C857B4186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áfico 7">
            <a:extLst>
              <a:ext uri="{FF2B5EF4-FFF2-40B4-BE49-F238E27FC236}">
                <a16:creationId xmlns:a16="http://schemas.microsoft.com/office/drawing/2014/main" id="{FA0A2D31-E5BC-8BF0-BF2B-F44A3AABDB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1753" y="354013"/>
            <a:ext cx="1781175" cy="219075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45A548A1-C1BC-A639-78BC-18262CAA291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2035" y="6438899"/>
            <a:ext cx="904875" cy="20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936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98397B-EAAD-B427-EA0D-782EDBE99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B8F915C-A019-F582-E62C-99A72084CE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95275-FB25-80F2-7062-42290F123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E7A91-BDD5-4F6A-AA94-D8682CC85902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A6E6CB-FE3B-AF41-3718-F4D2F45AA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9D9995-4826-7D5C-48A9-20F1F72E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8BA5-85E7-450C-BC87-251600F64F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9628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01027FC-8638-9EFA-D50E-A5F52C9DBB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FF9DAE5-46C0-D149-2731-DD6C0B0095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6DF609-0CEB-DC55-165B-943BA6289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E7A91-BDD5-4F6A-AA94-D8682CC85902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17A3F7-3F7A-D756-37D8-1386AA451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A620BC3-458B-1BA5-3824-E33AECAF1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8BA5-85E7-450C-BC87-251600F64F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27865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8033DA-3559-EE1C-F8A9-1A144AF8A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A41F5B-FB37-582F-6D09-5D3E66792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91FAEE2-D07B-7CED-F6B8-009254935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E7A91-BDD5-4F6A-AA94-D8682CC85902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8801C8-254E-599B-C610-F00BF154C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09BDC8-7501-A46F-54C6-DA89A8749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8BA5-85E7-450C-BC87-251600F64F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41273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83C1EB-AB62-EC54-8391-D492EAC59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98FE81-D237-0A59-8305-F18153D47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DE4E2D-1DD3-743D-7110-48DA652E0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E7A91-BDD5-4F6A-AA94-D8682CC85902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3E4BD7-DE65-34AD-3F7A-5B0E2286C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86731B-0822-BE81-CA5D-B600AAA6A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8BA5-85E7-450C-BC87-251600F64F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46096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A03404-CFDD-47EB-A404-7EE20B496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AC80C6-07CD-3878-B4C5-519FB1B486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9E5B878-F44C-DFBE-3756-FFDE571C76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EF27E8-D5B9-BBD9-86D0-C8CB1CBC9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E7A91-BDD5-4F6A-AA94-D8682CC85902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6492B7C-65CE-FB2C-853E-6DC1A71BE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B7681CC-89D3-B4A9-CFA7-6E1037981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8BA5-85E7-450C-BC87-251600F64F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8762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0D0CE-6DA8-5EC3-D86C-254B9EF25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863F451-8EFB-A5FC-7B59-6E995F6C5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FBF7AC0-5F94-6251-A2C1-AE10994F3D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FE02D6B-6986-D6AF-9EA3-02231508D2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1332235-7B31-1A8D-81F9-90FC4B2868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444B49F-1015-E40F-4D57-E35FA3295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E7A91-BDD5-4F6A-AA94-D8682CC85902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FE78E63-2418-CF5A-C9CA-96E49586A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15324D1-83BA-F051-A9C5-867642181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8BA5-85E7-450C-BC87-251600F64F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65123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B9FA57-B062-D23B-6DE7-51508C8D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1B8FB0F-9022-2043-66F7-2713681F4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E7A91-BDD5-4F6A-AA94-D8682CC85902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4D042DF-4167-EDB9-E4E4-C5D8D85BA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C52D16-5198-C4B1-A979-162D27DC8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8BA5-85E7-450C-BC87-251600F64F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53768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0774B2D-2744-CC49-A0CD-40EFFC658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E7A91-BDD5-4F6A-AA94-D8682CC85902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91C37D2-8EC8-3B44-D32B-667FF60D6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6AD9DBD-D159-DBDD-08A6-926175FE8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8BA5-85E7-450C-BC87-251600F64F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441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A6A817-B50E-00DF-D607-ABAA1D328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1C11AE1-C13F-3993-BF76-DE5A7C815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5512206-6807-6944-4481-E506580F5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3D186F-AE48-3A6B-81AF-65CFB444A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E7A91-BDD5-4F6A-AA94-D8682CC85902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B54CD7E-C8EF-BB4C-9B4D-72E0B6D9E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0009C14-E2AF-7E12-ACE1-4A90C6E01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8BA5-85E7-450C-BC87-251600F64F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4560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388DAF-B295-B9E4-453D-A70C0F67F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9B32982-EF94-6A54-CA48-CB56CD32EC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F2E1772-C390-5832-5274-3D3F0BCEE2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AA6F46-5302-8125-9B91-85E514717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E7A91-BDD5-4F6A-AA94-D8682CC85902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10F38DD-55A0-9E46-759C-4A51AE7F4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98F697F-C33E-C160-0C8D-B3CFFC355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8BA5-85E7-450C-BC87-251600F64F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8627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7FBB8D-9555-CAF5-237B-482A0E5B8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8B3B3B1-2EFD-1BB9-714D-C61E96D272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544EA7-5331-A046-4F04-13B3182E11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4E7A91-BDD5-4F6A-AA94-D8682CC85902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7AEEF3-A623-4A34-3A4E-6199D155E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B3A5F7-EAEA-9271-745B-D030DCC45D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1B8BA5-85E7-450C-BC87-251600F64F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935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6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5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sv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sv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7248711-4F91-3DEF-3334-0D9653952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913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5887F8F-BB58-609C-F04E-271B9098CA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472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4CB60-DC45-164C-DB07-6BC9FDAD7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áfico 10">
            <a:extLst>
              <a:ext uri="{FF2B5EF4-FFF2-40B4-BE49-F238E27FC236}">
                <a16:creationId xmlns:a16="http://schemas.microsoft.com/office/drawing/2014/main" id="{1A3D0BD4-81EA-8DBB-9AD1-B647B28F29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0044" y="3518790"/>
            <a:ext cx="5305425" cy="3876675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95129AD6-D599-CD10-CD8A-51DB2001B1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71652" y="-1252641"/>
            <a:ext cx="6382444" cy="496529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05C7AE1-CF40-3DB4-D1EF-38FAA62A8BAD}"/>
              </a:ext>
            </a:extLst>
          </p:cNvPr>
          <p:cNvSpPr txBox="1"/>
          <p:nvPr/>
        </p:nvSpPr>
        <p:spPr>
          <a:xfrm>
            <a:off x="987509" y="2451657"/>
            <a:ext cx="42470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chemeClr val="bg1"/>
                </a:solidFill>
                <a:latin typeface="Impact" panose="020B0806030902050204" pitchFamily="34" charset="0"/>
              </a:rPr>
              <a:t>INVERSIONES EN EL SECTOR DE GAS NATURAL </a:t>
            </a:r>
            <a:endParaRPr lang="es-CO" sz="32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769125D-6D46-A054-5BDF-769EBBD64522}"/>
              </a:ext>
            </a:extLst>
          </p:cNvPr>
          <p:cNvSpPr txBox="1"/>
          <p:nvPr/>
        </p:nvSpPr>
        <p:spPr>
          <a:xfrm>
            <a:off x="1044494" y="3712649"/>
            <a:ext cx="45965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solidFill>
                  <a:srgbClr val="09354E"/>
                </a:solidFill>
                <a:latin typeface="Montserrat" pitchFamily="2" charset="0"/>
              </a:rPr>
              <a:t>En 2025 las empresas del sector de gas natural </a:t>
            </a:r>
            <a:r>
              <a:rPr lang="es-MX" sz="1400" b="1" dirty="0">
                <a:solidFill>
                  <a:srgbClr val="09354E"/>
                </a:solidFill>
                <a:latin typeface="Montserrat" pitchFamily="2" charset="0"/>
              </a:rPr>
              <a:t>USD 883 millones </a:t>
            </a:r>
            <a:r>
              <a:rPr lang="es-MX" sz="1400" dirty="0">
                <a:solidFill>
                  <a:srgbClr val="09354E"/>
                </a:solidFill>
                <a:latin typeface="Montserrat" pitchFamily="2" charset="0"/>
              </a:rPr>
              <a:t>un </a:t>
            </a:r>
            <a:r>
              <a:rPr lang="es-MX" sz="1400" b="1" dirty="0">
                <a:solidFill>
                  <a:srgbClr val="09354E"/>
                </a:solidFill>
                <a:latin typeface="Montserrat" pitchFamily="2" charset="0"/>
              </a:rPr>
              <a:t>8% </a:t>
            </a:r>
            <a:r>
              <a:rPr lang="es-MX" sz="1400" dirty="0">
                <a:solidFill>
                  <a:srgbClr val="09354E"/>
                </a:solidFill>
                <a:latin typeface="Montserrat" pitchFamily="2" charset="0"/>
              </a:rPr>
              <a:t>mas que en 2024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83FD6ED6-B35C-E968-DAD2-1C86531DE1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8614"/>
          <a:stretch>
            <a:fillRect/>
          </a:stretch>
        </p:blipFill>
        <p:spPr>
          <a:xfrm>
            <a:off x="8282500" y="1210340"/>
            <a:ext cx="2722255" cy="5076585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062EFC59-2FD1-0E7B-C2C0-804B4C3BEE99}"/>
              </a:ext>
            </a:extLst>
          </p:cNvPr>
          <p:cNvSpPr txBox="1"/>
          <p:nvPr/>
        </p:nvSpPr>
        <p:spPr>
          <a:xfrm>
            <a:off x="8149036" y="279476"/>
            <a:ext cx="27807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F9B15B"/>
                </a:solidFill>
                <a:latin typeface="Impact" panose="020B0806030902050204" pitchFamily="34" charset="0"/>
              </a:rPr>
              <a:t>GRÁFICA 1.</a:t>
            </a:r>
            <a:endParaRPr lang="es-CO" sz="2000" dirty="0">
              <a:solidFill>
                <a:srgbClr val="F9B15B"/>
              </a:solidFill>
              <a:latin typeface="Impact" panose="020B080603090205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1FC7FE9-211D-BB1F-C44F-E0699043BCB9}"/>
              </a:ext>
            </a:extLst>
          </p:cNvPr>
          <p:cNvSpPr txBox="1"/>
          <p:nvPr/>
        </p:nvSpPr>
        <p:spPr>
          <a:xfrm>
            <a:off x="8149036" y="616768"/>
            <a:ext cx="32274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09354E"/>
                </a:solidFill>
                <a:latin typeface="Montserrat" pitchFamily="2" charset="0"/>
              </a:rPr>
              <a:t>Inversión por segmento </a:t>
            </a:r>
          </a:p>
          <a:p>
            <a:r>
              <a:rPr lang="es-ES" sz="1400" dirty="0">
                <a:solidFill>
                  <a:srgbClr val="09354E"/>
                </a:solidFill>
                <a:latin typeface="Montserrat" pitchFamily="2" charset="0"/>
              </a:rPr>
              <a:t>(Cifras en millones de dólares)</a:t>
            </a:r>
            <a:endParaRPr lang="es-MX" sz="1400" dirty="0">
              <a:solidFill>
                <a:srgbClr val="09354E"/>
              </a:solidFill>
              <a:latin typeface="Montserrat" pitchFamily="2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3520F5F-8645-F487-DB4A-CD2830900E82}"/>
              </a:ext>
            </a:extLst>
          </p:cNvPr>
          <p:cNvSpPr txBox="1"/>
          <p:nvPr/>
        </p:nvSpPr>
        <p:spPr>
          <a:xfrm>
            <a:off x="1089560" y="4873205"/>
            <a:ext cx="414504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i="0" u="none" strike="noStrike" baseline="0" dirty="0">
                <a:solidFill>
                  <a:srgbClr val="F9B15B"/>
                </a:solidFill>
                <a:latin typeface="Impact" panose="020B0806030902050204" pitchFamily="34" charset="0"/>
              </a:rPr>
              <a:t>GRACIAS AL ESFUERZO DEL SECTOR DE GAS NATURAL, MÁS DE 383 MIL NUEVOS HOGARES ACCEDIERON AL SERVICIO DOMICILIARIO, MEJORANDO SU CALIDAD DE VIDA.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AF30D69B-0C77-EAFB-DE6A-3E3AE625BC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3709" y="4779782"/>
            <a:ext cx="219075" cy="133350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98F50CE8-57BE-2021-55E4-C5FEE73AD7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01231" y="5927243"/>
            <a:ext cx="219075" cy="133350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FE357447-E64C-1B2A-F37F-6BD3E5C9EB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0408" t="43581" r="4701" b="35003"/>
          <a:stretch>
            <a:fillRect/>
          </a:stretch>
        </p:blipFill>
        <p:spPr>
          <a:xfrm>
            <a:off x="10493601" y="1260915"/>
            <a:ext cx="1222044" cy="118965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C8CDE394-DA96-81E6-322D-041C4E5BEE0C}"/>
              </a:ext>
            </a:extLst>
          </p:cNvPr>
          <p:cNvSpPr/>
          <p:nvPr/>
        </p:nvSpPr>
        <p:spPr>
          <a:xfrm>
            <a:off x="9525000" y="2981325"/>
            <a:ext cx="1679491" cy="14954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20443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5A26EC4D-32A7-3467-A0A9-536CC7D91EAB}"/>
              </a:ext>
            </a:extLst>
          </p:cNvPr>
          <p:cNvSpPr txBox="1"/>
          <p:nvPr/>
        </p:nvSpPr>
        <p:spPr>
          <a:xfrm>
            <a:off x="974314" y="2652126"/>
            <a:ext cx="57008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solidFill>
                  <a:srgbClr val="09354E"/>
                </a:solidFill>
                <a:latin typeface="Montserrat" pitchFamily="2" charset="0"/>
              </a:rPr>
              <a:t>En 2025 la industria del gas natural destinó </a:t>
            </a:r>
            <a:r>
              <a:rPr lang="es-MX" sz="1400" b="1" dirty="0">
                <a:solidFill>
                  <a:srgbClr val="09354E"/>
                </a:solidFill>
                <a:latin typeface="Montserrat" pitchFamily="2" charset="0"/>
              </a:rPr>
              <a:t>USD 23,4 millones a proyectos de inversión social</a:t>
            </a:r>
            <a:r>
              <a:rPr lang="es-MX" sz="1400" dirty="0">
                <a:solidFill>
                  <a:srgbClr val="09354E"/>
                </a:solidFill>
                <a:latin typeface="Montserrat" pitchFamily="2" charset="0"/>
              </a:rPr>
              <a:t> contribuyendo a la mejora de la calidad de vida de alrededor de </a:t>
            </a:r>
            <a:r>
              <a:rPr lang="es-MX" sz="1400" b="1" dirty="0">
                <a:solidFill>
                  <a:srgbClr val="09354E"/>
                </a:solidFill>
                <a:latin typeface="Montserrat" pitchFamily="2" charset="0"/>
              </a:rPr>
              <a:t>1,6 millones de colombianos en 196 municipios.</a:t>
            </a:r>
            <a:endParaRPr lang="es-CO" sz="1400" b="1" dirty="0">
              <a:solidFill>
                <a:srgbClr val="09354E"/>
              </a:solidFill>
              <a:latin typeface="Montserrat" pitchFamily="2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F73B109-1A1B-EF88-FE26-7EAC92DFBDC2}"/>
              </a:ext>
            </a:extLst>
          </p:cNvPr>
          <p:cNvSpPr txBox="1"/>
          <p:nvPr/>
        </p:nvSpPr>
        <p:spPr>
          <a:xfrm>
            <a:off x="1267359" y="5508946"/>
            <a:ext cx="41537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>
                <a:solidFill>
                  <a:srgbClr val="F9B15B"/>
                </a:solidFill>
                <a:latin typeface="Impact" panose="020B0806030902050204" pitchFamily="34" charset="0"/>
              </a:rPr>
              <a:t>NUESTRA INDUSTRIA NO SOLO GENERA VALOR ECONÓMICO: IMPULSA EL DESARROLLO SOCIAL Y TRANSFORMA VIDAS</a:t>
            </a:r>
            <a:endParaRPr lang="es-CO" dirty="0">
              <a:solidFill>
                <a:srgbClr val="F9B15B"/>
              </a:solidFill>
              <a:latin typeface="Impact" panose="020B080603090205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B7B246-D771-E920-47EC-76F7760C6A35}"/>
              </a:ext>
            </a:extLst>
          </p:cNvPr>
          <p:cNvSpPr txBox="1"/>
          <p:nvPr/>
        </p:nvSpPr>
        <p:spPr>
          <a:xfrm>
            <a:off x="1562849" y="995110"/>
            <a:ext cx="58113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F49512"/>
                </a:solidFill>
                <a:latin typeface="Impact" panose="020B0806030902050204" pitchFamily="34" charset="0"/>
              </a:rPr>
              <a:t>APORTE SOCIAL:</a:t>
            </a:r>
            <a:endParaRPr lang="es-CO" sz="3200" dirty="0">
              <a:solidFill>
                <a:srgbClr val="F49512"/>
              </a:solidFill>
              <a:latin typeface="Impact" panose="020B080603090205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2A73908-F2FE-815B-8C48-8D984357ED69}"/>
              </a:ext>
            </a:extLst>
          </p:cNvPr>
          <p:cNvSpPr txBox="1"/>
          <p:nvPr/>
        </p:nvSpPr>
        <p:spPr>
          <a:xfrm>
            <a:off x="7618336" y="479531"/>
            <a:ext cx="27807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F9B15B"/>
                </a:solidFill>
                <a:latin typeface="Impact" panose="020B0806030902050204" pitchFamily="34" charset="0"/>
              </a:rPr>
              <a:t>GRÁFICA 2.</a:t>
            </a:r>
            <a:endParaRPr lang="es-CO" sz="2000" dirty="0">
              <a:solidFill>
                <a:srgbClr val="F9B15B"/>
              </a:solidFill>
              <a:latin typeface="Impact" panose="020B080603090205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9868D7D-BBB5-C99C-7818-79D2F4275F59}"/>
              </a:ext>
            </a:extLst>
          </p:cNvPr>
          <p:cNvSpPr txBox="1"/>
          <p:nvPr/>
        </p:nvSpPr>
        <p:spPr>
          <a:xfrm>
            <a:off x="7618336" y="816823"/>
            <a:ext cx="32274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09354E"/>
                </a:solidFill>
                <a:latin typeface="Montserrat" pitchFamily="2" charset="0"/>
              </a:rPr>
              <a:t>Inversión social por segmento </a:t>
            </a:r>
          </a:p>
          <a:p>
            <a:r>
              <a:rPr lang="es-ES" sz="1400" dirty="0">
                <a:solidFill>
                  <a:srgbClr val="09354E"/>
                </a:solidFill>
                <a:latin typeface="Montserrat" pitchFamily="2" charset="0"/>
              </a:rPr>
              <a:t>(Cifras en millones de dólares)</a:t>
            </a:r>
            <a:endParaRPr lang="es-MX" sz="1400" dirty="0">
              <a:solidFill>
                <a:srgbClr val="09354E"/>
              </a:solidFill>
              <a:latin typeface="Montserrat" pitchFamily="2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716306D-32F5-AC67-4608-3B9730201C3B}"/>
              </a:ext>
            </a:extLst>
          </p:cNvPr>
          <p:cNvSpPr txBox="1"/>
          <p:nvPr/>
        </p:nvSpPr>
        <p:spPr>
          <a:xfrm>
            <a:off x="1562849" y="1445955"/>
            <a:ext cx="39539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>
                <a:solidFill>
                  <a:srgbClr val="F49512"/>
                </a:solidFill>
                <a:latin typeface="Impact" panose="020B0806030902050204" pitchFamily="34" charset="0"/>
              </a:rPr>
              <a:t>IMPACTO Y COMPROMISO DE LA INDUSTRIA DEL GAS NATURAL </a:t>
            </a:r>
            <a:endParaRPr lang="es-CO" sz="2400" dirty="0"/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B42FA2D5-9F29-6955-6D2A-0E2C58A590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26828"/>
          <a:stretch>
            <a:fillRect/>
          </a:stretch>
        </p:blipFill>
        <p:spPr>
          <a:xfrm>
            <a:off x="-760523" y="-119184"/>
            <a:ext cx="8200106" cy="2544128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8159CDF1-5E34-E930-8134-83988240E6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44459" y="1442357"/>
            <a:ext cx="2749519" cy="4858373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67C449A4-38F4-0049-9F69-9F8299313B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12" b="8942"/>
          <a:stretch>
            <a:fillRect/>
          </a:stretch>
        </p:blipFill>
        <p:spPr>
          <a:xfrm>
            <a:off x="1048283" y="3833415"/>
            <a:ext cx="5626901" cy="1480459"/>
          </a:xfrm>
          <a:prstGeom prst="rect">
            <a:avLst/>
          </a:prstGeom>
        </p:spPr>
      </p:pic>
      <p:pic>
        <p:nvPicPr>
          <p:cNvPr id="29" name="Gráfico 28">
            <a:extLst>
              <a:ext uri="{FF2B5EF4-FFF2-40B4-BE49-F238E27FC236}">
                <a16:creationId xmlns:a16="http://schemas.microsoft.com/office/drawing/2014/main" id="{3FBF2BC4-3DE2-5AF4-7E9B-760203B9E0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8283" y="5508946"/>
            <a:ext cx="219075" cy="133350"/>
          </a:xfrm>
          <a:prstGeom prst="rect">
            <a:avLst/>
          </a:prstGeom>
        </p:spPr>
      </p:pic>
      <p:pic>
        <p:nvPicPr>
          <p:cNvPr id="31" name="Gráfico 30">
            <a:extLst>
              <a:ext uri="{FF2B5EF4-FFF2-40B4-BE49-F238E27FC236}">
                <a16:creationId xmlns:a16="http://schemas.microsoft.com/office/drawing/2014/main" id="{B3F1FE34-5995-0155-3124-F2947898A0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64858" y="6234055"/>
            <a:ext cx="219075" cy="13335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D3309007-0550-2234-9EA9-6A5A2A093F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0408" t="43581" r="4701" b="35003"/>
          <a:stretch>
            <a:fillRect/>
          </a:stretch>
        </p:blipFill>
        <p:spPr>
          <a:xfrm>
            <a:off x="10493978" y="1462470"/>
            <a:ext cx="1222044" cy="1189656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56C9038E-4730-F14B-FF24-7B77B009FE95}"/>
              </a:ext>
            </a:extLst>
          </p:cNvPr>
          <p:cNvSpPr/>
          <p:nvPr/>
        </p:nvSpPr>
        <p:spPr>
          <a:xfrm>
            <a:off x="9232055" y="3078219"/>
            <a:ext cx="1679491" cy="14954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59830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74175AD-A956-3723-E694-D5688E52FD7A}"/>
              </a:ext>
            </a:extLst>
          </p:cNvPr>
          <p:cNvSpPr/>
          <p:nvPr/>
        </p:nvSpPr>
        <p:spPr>
          <a:xfrm>
            <a:off x="1" y="782438"/>
            <a:ext cx="6172200" cy="2110442"/>
          </a:xfrm>
          <a:prstGeom prst="rect">
            <a:avLst/>
          </a:prstGeom>
          <a:solidFill>
            <a:srgbClr val="F495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CF187B-0E5A-A60F-CD2C-3BE2B7848F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" t="25598" r="-1" b="40329"/>
          <a:stretch>
            <a:fillRect/>
          </a:stretch>
        </p:blipFill>
        <p:spPr>
          <a:xfrm>
            <a:off x="6172201" y="782436"/>
            <a:ext cx="6019799" cy="211044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10377EB-4E21-28D0-01F0-36ACC1C4B17E}"/>
              </a:ext>
            </a:extLst>
          </p:cNvPr>
          <p:cNvSpPr txBox="1"/>
          <p:nvPr/>
        </p:nvSpPr>
        <p:spPr>
          <a:xfrm>
            <a:off x="4943598" y="3765066"/>
            <a:ext cx="27807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F9B15B"/>
                </a:solidFill>
                <a:latin typeface="Impact" panose="020B0806030902050204" pitchFamily="34" charset="0"/>
              </a:rPr>
              <a:t>GRÁFICA 4.</a:t>
            </a:r>
            <a:endParaRPr lang="es-CO" sz="2000" dirty="0">
              <a:solidFill>
                <a:srgbClr val="F9B15B"/>
              </a:solidFill>
              <a:latin typeface="Impact" panose="020B080603090205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D7AF18D-44F4-BD5B-B0CA-52D16C4930D6}"/>
              </a:ext>
            </a:extLst>
          </p:cNvPr>
          <p:cNvSpPr txBox="1"/>
          <p:nvPr/>
        </p:nvSpPr>
        <p:spPr>
          <a:xfrm>
            <a:off x="4943598" y="4102357"/>
            <a:ext cx="187234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09354E"/>
                </a:solidFill>
                <a:latin typeface="Montserrat" pitchFamily="2" charset="0"/>
              </a:rPr>
              <a:t>Inversión social por proyectos </a:t>
            </a:r>
          </a:p>
          <a:p>
            <a:r>
              <a:rPr lang="es-ES" sz="1400" dirty="0">
                <a:solidFill>
                  <a:srgbClr val="09354E"/>
                </a:solidFill>
                <a:latin typeface="Montserrat" pitchFamily="2" charset="0"/>
              </a:rPr>
              <a:t>(Cifras en millones de dólares)</a:t>
            </a:r>
            <a:endParaRPr lang="es-MX" sz="1400" dirty="0">
              <a:solidFill>
                <a:srgbClr val="09354E"/>
              </a:solidFill>
              <a:latin typeface="Montserrat" pitchFamily="2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00B053D-88EA-54ED-9A13-D32A5BCA203E}"/>
              </a:ext>
            </a:extLst>
          </p:cNvPr>
          <p:cNvSpPr txBox="1"/>
          <p:nvPr/>
        </p:nvSpPr>
        <p:spPr>
          <a:xfrm>
            <a:off x="831930" y="1083769"/>
            <a:ext cx="466398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solidFill>
                  <a:schemeClr val="bg1"/>
                </a:solidFill>
                <a:latin typeface="Montserrat" pitchFamily="2" charset="0"/>
              </a:rPr>
              <a:t>Las inversiones sociales del sector se destinaron a servicios públicos (energía, agua y saneamiento, redes de gas natural y conexiones), fortalecimiento comunitario (fundaciones y organizaciones locales), proyectos productivos, desarrollo comunitario y educación, promoviendo el desarrollo y bienestar de las comunidades.</a:t>
            </a:r>
            <a:endParaRPr lang="es-CO" sz="14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F5B4BFC-977E-CEC2-E367-87FD188A6DB3}"/>
              </a:ext>
            </a:extLst>
          </p:cNvPr>
          <p:cNvSpPr txBox="1"/>
          <p:nvPr/>
        </p:nvSpPr>
        <p:spPr>
          <a:xfrm>
            <a:off x="831930" y="3873486"/>
            <a:ext cx="278074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i="0" u="none" strike="noStrike" baseline="0" dirty="0">
                <a:solidFill>
                  <a:srgbClr val="F9B15B"/>
                </a:solidFill>
                <a:latin typeface="Impact" panose="020B0806030902050204" pitchFamily="34" charset="0"/>
              </a:rPr>
              <a:t>ESTA INDUSTRIA MANTIENE SU COMPROMISO DE CONTRIBUIR EN SUS ZONAS DE INFLUENCIA PARA MEJORAR LA CALIDAD DE VIDA DE LOS COLOMBIANOS.</a:t>
            </a:r>
            <a:endParaRPr lang="es-CO" dirty="0">
              <a:solidFill>
                <a:srgbClr val="F9B15B"/>
              </a:solidFill>
              <a:latin typeface="Impact" panose="020B0806030902050204" pitchFamily="34" charset="0"/>
            </a:endParaRPr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6C874707-951D-44F6-C5EF-F0D4A4B4F5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1930" y="3695760"/>
            <a:ext cx="219075" cy="133350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0BB5C190-C7ED-2D4C-1A63-699147615F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93598" y="5672188"/>
            <a:ext cx="219075" cy="133350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D496CD2B-9762-0F5D-B70B-DF77701CB3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54396" y="3185025"/>
            <a:ext cx="3614671" cy="2946613"/>
          </a:xfrm>
          <a:prstGeom prst="rect">
            <a:avLst/>
          </a:prstGeom>
        </p:spPr>
      </p:pic>
      <p:pic>
        <p:nvPicPr>
          <p:cNvPr id="23" name="Gráfico 22">
            <a:extLst>
              <a:ext uri="{FF2B5EF4-FFF2-40B4-BE49-F238E27FC236}">
                <a16:creationId xmlns:a16="http://schemas.microsoft.com/office/drawing/2014/main" id="{33D939D0-E6D8-9F42-05F1-48576506BA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9987"/>
          <a:stretch>
            <a:fillRect/>
          </a:stretch>
        </p:blipFill>
        <p:spPr>
          <a:xfrm>
            <a:off x="-97971" y="2892879"/>
            <a:ext cx="4321241" cy="4095750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AD59DDDF-1F4D-BA09-4A02-07E5DE36F9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11921" y="4317472"/>
            <a:ext cx="447675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517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471ADEC-5BC3-944E-5645-DDC69082C3C8}"/>
              </a:ext>
            </a:extLst>
          </p:cNvPr>
          <p:cNvSpPr txBox="1"/>
          <p:nvPr/>
        </p:nvSpPr>
        <p:spPr>
          <a:xfrm>
            <a:off x="974314" y="1321784"/>
            <a:ext cx="38533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rgbClr val="09354E"/>
                </a:solidFill>
                <a:latin typeface="Montserrat" pitchFamily="2" charset="0"/>
              </a:rPr>
              <a:t>Las inversiones sociales tuvieron presencia en 21 departamentos</a:t>
            </a:r>
            <a:r>
              <a:rPr lang="es-ES" sz="1400" dirty="0">
                <a:solidFill>
                  <a:srgbClr val="09354E"/>
                </a:solidFill>
                <a:latin typeface="Montserrat" pitchFamily="2" charset="0"/>
              </a:rPr>
              <a:t>, reflejando el compromiso del sector con el desarrollo de las comunidades y la generación de valor compartido en los territorios donde opera.</a:t>
            </a:r>
            <a:endParaRPr lang="es-CO" sz="1400" dirty="0">
              <a:solidFill>
                <a:srgbClr val="09354E"/>
              </a:solidFill>
              <a:latin typeface="Montserrat" pitchFamily="2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BCE92D-5A09-902E-6ACD-C460984E8565}"/>
              </a:ext>
            </a:extLst>
          </p:cNvPr>
          <p:cNvSpPr txBox="1"/>
          <p:nvPr/>
        </p:nvSpPr>
        <p:spPr>
          <a:xfrm>
            <a:off x="1924313" y="3606726"/>
            <a:ext cx="32191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F9B15B"/>
                </a:solidFill>
                <a:latin typeface="Impact" panose="020B0806030902050204" pitchFamily="34" charset="0"/>
              </a:rPr>
              <a:t>LOS DEPARTAMENTOS CON MAYORES INVERSIONES SOCIALES FUERON TOLIMA, ATLÁNTICO, LA GUAJIRA Y VALLE DEL CAUCA</a:t>
            </a:r>
            <a:endParaRPr lang="es-CO" dirty="0">
              <a:solidFill>
                <a:srgbClr val="F9B15B"/>
              </a:solidFill>
              <a:latin typeface="Impact" panose="020B0806030902050204" pitchFamily="34" charset="0"/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65FB56CB-FF9C-0971-3F67-E7BDC6B8F9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96271" y="3467100"/>
            <a:ext cx="219075" cy="133350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FDF1CC73-A1AA-F21A-F976-9CC11D9A78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41901" y="4724536"/>
            <a:ext cx="219075" cy="1333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69098EE-C54F-797D-63BD-FEC2116147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15" r="4742"/>
          <a:stretch>
            <a:fillRect/>
          </a:stretch>
        </p:blipFill>
        <p:spPr>
          <a:xfrm>
            <a:off x="5673213" y="-30634"/>
            <a:ext cx="6518787" cy="6888633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9ACDF0BF-D341-BCDB-BA5E-ECEC80BC1E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8547" r="15280"/>
          <a:stretch>
            <a:fillRect/>
          </a:stretch>
        </p:blipFill>
        <p:spPr>
          <a:xfrm>
            <a:off x="-668595" y="2998839"/>
            <a:ext cx="6764596" cy="221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951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FC3D3-A198-3368-D4B9-6AF5619D2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áfico 10">
            <a:extLst>
              <a:ext uri="{FF2B5EF4-FFF2-40B4-BE49-F238E27FC236}">
                <a16:creationId xmlns:a16="http://schemas.microsoft.com/office/drawing/2014/main" id="{027EF566-B392-6492-FDD2-0E6B88CDD2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3134" y="4077140"/>
            <a:ext cx="3638550" cy="2705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5E9FF657-63E6-2CDD-C0B3-4D26EC0D5A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6828"/>
          <a:stretch>
            <a:fillRect/>
          </a:stretch>
        </p:blipFill>
        <p:spPr>
          <a:xfrm flipH="1">
            <a:off x="4097375" y="75760"/>
            <a:ext cx="8770636" cy="272113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1D179E5-5220-DE01-B094-52D4B68ECCA8}"/>
              </a:ext>
            </a:extLst>
          </p:cNvPr>
          <p:cNvSpPr txBox="1"/>
          <p:nvPr/>
        </p:nvSpPr>
        <p:spPr>
          <a:xfrm>
            <a:off x="6537619" y="1362423"/>
            <a:ext cx="442534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solidFill>
                  <a:srgbClr val="09354E"/>
                </a:solidFill>
                <a:latin typeface="Montserrat" pitchFamily="2" charset="0"/>
              </a:rPr>
              <a:t>Para el año 2026 la industria proyecta inversiones por USD 1031 millones, con una expectativa de </a:t>
            </a:r>
            <a:r>
              <a:rPr lang="es-MX" sz="1400" b="1" dirty="0">
                <a:solidFill>
                  <a:srgbClr val="09354E"/>
                </a:solidFill>
                <a:latin typeface="Montserrat" pitchFamily="2" charset="0"/>
              </a:rPr>
              <a:t>USD 839 millones </a:t>
            </a:r>
            <a:r>
              <a:rPr lang="es-CO" sz="1400" b="1" dirty="0">
                <a:solidFill>
                  <a:srgbClr val="09354E"/>
                </a:solidFill>
                <a:latin typeface="Montserrat" pitchFamily="2" charset="0"/>
              </a:rPr>
              <a:t>destinados a E&amp;P, USD 129 millones a </a:t>
            </a:r>
            <a:r>
              <a:rPr lang="es-MX" sz="1400" b="1" dirty="0">
                <a:solidFill>
                  <a:srgbClr val="09354E"/>
                </a:solidFill>
                <a:latin typeface="Montserrat" pitchFamily="2" charset="0"/>
              </a:rPr>
              <a:t>transporte, y USD 62 millones a </a:t>
            </a:r>
            <a:r>
              <a:rPr lang="es-CO" sz="1400" b="1" dirty="0">
                <a:solidFill>
                  <a:srgbClr val="09354E"/>
                </a:solidFill>
                <a:latin typeface="Montserrat" pitchFamily="2" charset="0"/>
              </a:rPr>
              <a:t>distribución y comercialización.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1EA1877-FCF0-BF3C-66DD-FEFB6802A812}"/>
              </a:ext>
            </a:extLst>
          </p:cNvPr>
          <p:cNvSpPr txBox="1"/>
          <p:nvPr/>
        </p:nvSpPr>
        <p:spPr>
          <a:xfrm>
            <a:off x="1266587" y="5313633"/>
            <a:ext cx="33139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F49512"/>
                </a:solidFill>
                <a:latin typeface="Impact" panose="020B0806030902050204" pitchFamily="34" charset="0"/>
              </a:rPr>
              <a:t>PERSPECTIVAS DE INVERSIÓN 2026 </a:t>
            </a:r>
            <a:endParaRPr lang="es-CO" sz="3200" dirty="0">
              <a:solidFill>
                <a:srgbClr val="F49512"/>
              </a:solidFill>
              <a:latin typeface="Impact" panose="020B080603090205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3832223-4401-92EC-63FD-DC579DCAAE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1" t="9776" r="1631" b="10048"/>
          <a:stretch>
            <a:fillRect/>
          </a:stretch>
        </p:blipFill>
        <p:spPr>
          <a:xfrm>
            <a:off x="583133" y="1362423"/>
            <a:ext cx="5512867" cy="3209577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7F5C70F0-31BC-B081-85C2-35A40824D8EE}"/>
              </a:ext>
            </a:extLst>
          </p:cNvPr>
          <p:cNvSpPr txBox="1"/>
          <p:nvPr/>
        </p:nvSpPr>
        <p:spPr>
          <a:xfrm>
            <a:off x="7303513" y="3596961"/>
            <a:ext cx="319031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>
                <a:solidFill>
                  <a:srgbClr val="F9B15B"/>
                </a:solidFill>
                <a:latin typeface="Impact" panose="020B0806030902050204" pitchFamily="34" charset="0"/>
              </a:rPr>
              <a:t>LA PERSPECTIVA DE INVERSION DEL SECTOR DE GAS PARA 2026 CERCA DE UN 17% MAS QUE LA INVERSION EJECUTADA DURANTE LO CORRIDO DEL 2025 EN TODOS LOS SEGMENTOS DE LA CADENA DE VALOR </a:t>
            </a:r>
            <a:endParaRPr lang="es-CO" dirty="0">
              <a:solidFill>
                <a:srgbClr val="F9B15B"/>
              </a:solidFill>
              <a:latin typeface="Impact" panose="020B0806030902050204" pitchFamily="34" charset="0"/>
            </a:endParaRPr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199426B9-A2B8-C879-432A-9E7354002D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66720" y="3429000"/>
            <a:ext cx="219075" cy="133350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EC78206E-0B9A-B466-DAC8-FE5679D907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11098" y="5495577"/>
            <a:ext cx="219075" cy="13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408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C934C-4ED6-C1F1-BEA2-74AD3E9BF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2958541C-8574-3676-FEBD-DA17AFAC0547}"/>
              </a:ext>
            </a:extLst>
          </p:cNvPr>
          <p:cNvSpPr txBox="1"/>
          <p:nvPr/>
        </p:nvSpPr>
        <p:spPr>
          <a:xfrm>
            <a:off x="833505" y="2600107"/>
            <a:ext cx="547880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b="1" i="0" u="none" strike="noStrike" baseline="0" dirty="0">
                <a:solidFill>
                  <a:srgbClr val="09354E"/>
                </a:solidFill>
                <a:latin typeface="Montserrat" pitchFamily="2" charset="0"/>
              </a:rPr>
              <a:t>En transporte se proyecta un incremento en las inversiones </a:t>
            </a:r>
            <a:r>
              <a:rPr lang="es-MX" sz="1400" b="1" i="0" u="none" strike="noStrike" baseline="0">
                <a:solidFill>
                  <a:srgbClr val="09354E"/>
                </a:solidFill>
                <a:latin typeface="Montserrat" pitchFamily="2" charset="0"/>
              </a:rPr>
              <a:t>del 207 </a:t>
            </a:r>
            <a:r>
              <a:rPr lang="es-MX" sz="1400" b="1" i="0" u="none" strike="noStrike" baseline="0" dirty="0">
                <a:solidFill>
                  <a:srgbClr val="09354E"/>
                </a:solidFill>
                <a:latin typeface="Montserrat" pitchFamily="2" charset="0"/>
              </a:rPr>
              <a:t>% frente a 2025 </a:t>
            </a:r>
            <a:r>
              <a:rPr lang="es-MX" sz="1400" b="0" i="0" u="none" strike="noStrike" baseline="0" dirty="0">
                <a:solidFill>
                  <a:srgbClr val="09354E"/>
                </a:solidFill>
                <a:latin typeface="Montserrat" pitchFamily="2" charset="0"/>
              </a:rPr>
              <a:t>que es consistente con los desarrollos de los proyectos </a:t>
            </a:r>
            <a:r>
              <a:rPr lang="es-MX" sz="1400" b="0" i="0" u="none" strike="noStrike" baseline="0" dirty="0" err="1">
                <a:solidFill>
                  <a:srgbClr val="09354E"/>
                </a:solidFill>
                <a:latin typeface="Montserrat" pitchFamily="2" charset="0"/>
              </a:rPr>
              <a:t>IPATs</a:t>
            </a:r>
            <a:r>
              <a:rPr lang="es-MX" sz="1400" b="0" i="0" u="none" strike="noStrike" baseline="0" dirty="0">
                <a:solidFill>
                  <a:srgbClr val="09354E"/>
                </a:solidFill>
                <a:latin typeface="Montserrat" pitchFamily="2" charset="0"/>
              </a:rPr>
              <a:t> aprobados en 2024 por parte de la CREG, así como una inversión esperada de </a:t>
            </a:r>
            <a:r>
              <a:rPr lang="es-MX" sz="1400" b="1" i="0" u="none" strike="noStrike" baseline="0" dirty="0">
                <a:solidFill>
                  <a:srgbClr val="09354E"/>
                </a:solidFill>
                <a:latin typeface="Montserrat" pitchFamily="2" charset="0"/>
              </a:rPr>
              <a:t>USD 25 millones para habilitar importación de GNL. </a:t>
            </a:r>
            <a:r>
              <a:rPr lang="es-MX" sz="1400" b="0" i="0" u="none" strike="noStrike" baseline="0" dirty="0">
                <a:solidFill>
                  <a:srgbClr val="09354E"/>
                </a:solidFill>
                <a:latin typeface="Montserrat" pitchFamily="2" charset="0"/>
              </a:rPr>
              <a:t>En distribución se prevé un incremento del 83 %.</a:t>
            </a:r>
            <a:endParaRPr lang="es-CO" sz="1400" dirty="0">
              <a:solidFill>
                <a:srgbClr val="09354E"/>
              </a:solidFill>
              <a:latin typeface="Montserrat" pitchFamily="2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8D74C4A-8491-6F2A-5EE1-E7BE2D25C9C7}"/>
              </a:ext>
            </a:extLst>
          </p:cNvPr>
          <p:cNvSpPr txBox="1"/>
          <p:nvPr/>
        </p:nvSpPr>
        <p:spPr>
          <a:xfrm>
            <a:off x="833506" y="1364741"/>
            <a:ext cx="6066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F49512"/>
                </a:solidFill>
                <a:latin typeface="Impact" panose="020B0806030902050204" pitchFamily="34" charset="0"/>
              </a:rPr>
              <a:t>PERSPECTIVAS DE INVERSIÓN 2026 </a:t>
            </a:r>
            <a:endParaRPr lang="es-CO" sz="3200" dirty="0">
              <a:solidFill>
                <a:srgbClr val="F49512"/>
              </a:solidFill>
              <a:latin typeface="Impact" panose="020B080603090205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956C494-B232-580D-5123-024B482FCB7C}"/>
              </a:ext>
            </a:extLst>
          </p:cNvPr>
          <p:cNvSpPr txBox="1"/>
          <p:nvPr/>
        </p:nvSpPr>
        <p:spPr>
          <a:xfrm>
            <a:off x="7883941" y="525415"/>
            <a:ext cx="27807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F9B15B"/>
                </a:solidFill>
                <a:latin typeface="Impact" panose="020B0806030902050204" pitchFamily="34" charset="0"/>
              </a:rPr>
              <a:t>GRÁFICA 5.</a:t>
            </a:r>
            <a:endParaRPr lang="es-CO" sz="2000" dirty="0">
              <a:solidFill>
                <a:srgbClr val="F9B15B"/>
              </a:solidFill>
              <a:latin typeface="Impact" panose="020B080603090205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03D3245-BD6C-4FD1-FEDD-3EDBE0D1457D}"/>
              </a:ext>
            </a:extLst>
          </p:cNvPr>
          <p:cNvSpPr txBox="1"/>
          <p:nvPr/>
        </p:nvSpPr>
        <p:spPr>
          <a:xfrm>
            <a:off x="7883941" y="862706"/>
            <a:ext cx="298120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09354E"/>
                </a:solidFill>
                <a:latin typeface="Montserrat" pitchFamily="2" charset="0"/>
              </a:rPr>
              <a:t>Inversiones ejecutadas 2025 vs. proyectadas 2026 </a:t>
            </a:r>
          </a:p>
          <a:p>
            <a:r>
              <a:rPr lang="es-ES" sz="1400" dirty="0">
                <a:solidFill>
                  <a:srgbClr val="09354E"/>
                </a:solidFill>
                <a:latin typeface="Montserrat" pitchFamily="2" charset="0"/>
              </a:rPr>
              <a:t>(Cifras en millones de dólares)</a:t>
            </a:r>
            <a:endParaRPr lang="es-MX" sz="1400" dirty="0">
              <a:solidFill>
                <a:srgbClr val="09354E"/>
              </a:solidFill>
              <a:latin typeface="Montserrat" pitchFamily="2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086F8A49-EBBA-4E29-106D-43B7A82DD6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" t="14575" r="-1" b="31825"/>
          <a:stretch>
            <a:fillRect/>
          </a:stretch>
        </p:blipFill>
        <p:spPr>
          <a:xfrm>
            <a:off x="833505" y="4420249"/>
            <a:ext cx="5750175" cy="2437751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B4034AA1-D6FA-A635-BC48-9A54D2FEE2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0035" y="-1232426"/>
            <a:ext cx="7050436" cy="9154296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E09D93AC-6CB6-3638-7F83-24271C5E0C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1760" y="1680489"/>
            <a:ext cx="2528420" cy="4609225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DC1CBC44-18EF-AF0B-18C9-33C857B418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8567" t="37522" b="42433"/>
          <a:stretch>
            <a:fillRect/>
          </a:stretch>
        </p:blipFill>
        <p:spPr>
          <a:xfrm>
            <a:off x="9456385" y="1657128"/>
            <a:ext cx="1047600" cy="92392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97D05D9F-52E7-DACD-7BA0-BB95313A87F2}"/>
              </a:ext>
            </a:extLst>
          </p:cNvPr>
          <p:cNvSpPr/>
          <p:nvPr/>
        </p:nvSpPr>
        <p:spPr>
          <a:xfrm>
            <a:off x="9232055" y="3078219"/>
            <a:ext cx="1679491" cy="14954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51490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FA26A9F-D692-8157-7D25-331A623BAA06}"/>
              </a:ext>
            </a:extLst>
          </p:cNvPr>
          <p:cNvSpPr/>
          <p:nvPr/>
        </p:nvSpPr>
        <p:spPr>
          <a:xfrm>
            <a:off x="1" y="782438"/>
            <a:ext cx="5102941" cy="1800177"/>
          </a:xfrm>
          <a:prstGeom prst="rect">
            <a:avLst/>
          </a:prstGeom>
          <a:solidFill>
            <a:srgbClr val="0935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FF7F6AA-AB4F-A95C-AC94-35C847F3BDFD}"/>
              </a:ext>
            </a:extLst>
          </p:cNvPr>
          <p:cNvSpPr/>
          <p:nvPr/>
        </p:nvSpPr>
        <p:spPr>
          <a:xfrm>
            <a:off x="5102942" y="782438"/>
            <a:ext cx="7089058" cy="1800177"/>
          </a:xfrm>
          <a:prstGeom prst="rect">
            <a:avLst/>
          </a:prstGeom>
          <a:solidFill>
            <a:srgbClr val="1359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44B2E47-40D0-2767-A020-289AF638BF10}"/>
              </a:ext>
            </a:extLst>
          </p:cNvPr>
          <p:cNvSpPr txBox="1"/>
          <p:nvPr/>
        </p:nvSpPr>
        <p:spPr>
          <a:xfrm>
            <a:off x="775977" y="1313194"/>
            <a:ext cx="396317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1400" b="0" i="0" u="none" strike="noStrike" baseline="0" dirty="0">
                <a:solidFill>
                  <a:schemeClr val="bg1"/>
                </a:solidFill>
                <a:latin typeface="Montserrat" pitchFamily="2" charset="0"/>
              </a:rPr>
              <a:t>El sector de gas natural aporto </a:t>
            </a:r>
            <a:r>
              <a:rPr lang="es-MX" sz="1400" dirty="0">
                <a:solidFill>
                  <a:schemeClr val="bg1"/>
                </a:solidFill>
                <a:latin typeface="Montserrat" pitchFamily="2" charset="0"/>
              </a:rPr>
              <a:t>por concepto de regalías e impuestos al país en 2025 un total </a:t>
            </a:r>
            <a:r>
              <a:rPr lang="es-MX" sz="1400" b="1" dirty="0">
                <a:solidFill>
                  <a:schemeClr val="bg1"/>
                </a:solidFill>
                <a:latin typeface="Montserrat" pitchFamily="2" charset="0"/>
              </a:rPr>
              <a:t>$3,57 </a:t>
            </a:r>
            <a:r>
              <a:rPr lang="es-MX" sz="1400" b="1" i="0" u="none" strike="noStrike" baseline="0" dirty="0">
                <a:solidFill>
                  <a:schemeClr val="bg1"/>
                </a:solidFill>
                <a:latin typeface="Montserrat" pitchFamily="2" charset="0"/>
              </a:rPr>
              <a:t>billones</a:t>
            </a:r>
            <a:r>
              <a:rPr lang="es-MX" sz="1400" b="0" i="0" u="none" strike="noStrike" baseline="0" dirty="0">
                <a:solidFill>
                  <a:schemeClr val="bg1"/>
                </a:solidFill>
                <a:latin typeface="Montserrat" pitchFamily="2" charset="0"/>
              </a:rPr>
              <a:t> </a:t>
            </a:r>
            <a:r>
              <a:rPr lang="es-MX" sz="1400" b="1" i="0" u="none" strike="noStrike" baseline="0" dirty="0">
                <a:solidFill>
                  <a:schemeClr val="bg1"/>
                </a:solidFill>
                <a:latin typeface="Montserrat" pitchFamily="2" charset="0"/>
              </a:rPr>
              <a:t>de pesos</a:t>
            </a:r>
            <a:r>
              <a:rPr lang="es-MX" sz="1400" b="0" i="0" u="none" strike="noStrike" baseline="0" dirty="0">
                <a:solidFill>
                  <a:schemeClr val="bg1"/>
                </a:solidFill>
                <a:latin typeface="Montserrat" pitchFamily="2" charset="0"/>
              </a:rPr>
              <a:t>.</a:t>
            </a:r>
            <a:endParaRPr lang="es-CO" sz="1400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F1C1E6F-F429-6C1C-9DA6-80D384CA211C}"/>
              </a:ext>
            </a:extLst>
          </p:cNvPr>
          <p:cNvSpPr txBox="1"/>
          <p:nvPr/>
        </p:nvSpPr>
        <p:spPr>
          <a:xfrm>
            <a:off x="5652624" y="1213010"/>
            <a:ext cx="630340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b="0" i="0" u="none" strike="noStrike" baseline="0" dirty="0">
                <a:solidFill>
                  <a:schemeClr val="bg1"/>
                </a:solidFill>
                <a:latin typeface="Montserrat" pitchFamily="2" charset="0"/>
              </a:rPr>
              <a:t>En 2025 la industria del gas natural aportó en </a:t>
            </a:r>
            <a:r>
              <a:rPr lang="es-MX" sz="1400" b="1" i="0" u="none" strike="noStrike" baseline="0" dirty="0">
                <a:solidFill>
                  <a:schemeClr val="bg1"/>
                </a:solidFill>
                <a:latin typeface="Montserrat" pitchFamily="2" charset="0"/>
              </a:rPr>
              <a:t>impuestos nacionales y territoriales un total de $2,32 billones de pesos</a:t>
            </a:r>
            <a:r>
              <a:rPr lang="es-MX" sz="1400" b="0" i="0" u="none" strike="noStrike" baseline="0" dirty="0">
                <a:solidFill>
                  <a:schemeClr val="bg1"/>
                </a:solidFill>
                <a:latin typeface="Montserrat" pitchFamily="2" charset="0"/>
              </a:rPr>
              <a:t> un 8% mas que en 2024. </a:t>
            </a:r>
            <a:r>
              <a:rPr lang="es-MX" sz="1400" dirty="0">
                <a:solidFill>
                  <a:schemeClr val="bg1"/>
                </a:solidFill>
                <a:latin typeface="Montserrat" pitchFamily="2" charset="0"/>
              </a:rPr>
              <a:t>el mayor aporte provino del segmento de transporte con el 40 % del total.</a:t>
            </a:r>
            <a:endParaRPr lang="es-CO" sz="1400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EA2193B-4DE2-D6C2-3FA5-CF6261CFC24E}"/>
              </a:ext>
            </a:extLst>
          </p:cNvPr>
          <p:cNvSpPr txBox="1"/>
          <p:nvPr/>
        </p:nvSpPr>
        <p:spPr>
          <a:xfrm>
            <a:off x="707151" y="2713261"/>
            <a:ext cx="27807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80CEEA"/>
                </a:solidFill>
                <a:latin typeface="Impact" panose="020B0806030902050204" pitchFamily="34" charset="0"/>
              </a:rPr>
              <a:t>GRÁFICA 6.</a:t>
            </a:r>
            <a:endParaRPr lang="es-CO" sz="2000" dirty="0">
              <a:solidFill>
                <a:srgbClr val="80CEEA"/>
              </a:solidFill>
              <a:latin typeface="Impact" panose="020B080603090205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C7AF8E4-673F-C135-EB03-83568D1D977A}"/>
              </a:ext>
            </a:extLst>
          </p:cNvPr>
          <p:cNvSpPr txBox="1"/>
          <p:nvPr/>
        </p:nvSpPr>
        <p:spPr>
          <a:xfrm>
            <a:off x="707151" y="3057837"/>
            <a:ext cx="32274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09354E"/>
                </a:solidFill>
                <a:latin typeface="Montserrat" pitchFamily="2" charset="0"/>
              </a:rPr>
              <a:t>Impuestos y regalías</a:t>
            </a:r>
          </a:p>
          <a:p>
            <a:r>
              <a:rPr lang="es-ES" sz="1400" dirty="0">
                <a:solidFill>
                  <a:srgbClr val="09354E"/>
                </a:solidFill>
                <a:latin typeface="Montserrat" pitchFamily="2" charset="0"/>
              </a:rPr>
              <a:t>(Cifras en billones de pesos)</a:t>
            </a:r>
            <a:endParaRPr lang="es-MX" sz="1400" dirty="0">
              <a:solidFill>
                <a:srgbClr val="09354E"/>
              </a:solidFill>
              <a:latin typeface="Montserrat" pitchFamily="2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54D9BDD-8283-29EE-5012-40FBE812D385}"/>
              </a:ext>
            </a:extLst>
          </p:cNvPr>
          <p:cNvSpPr txBox="1"/>
          <p:nvPr/>
        </p:nvSpPr>
        <p:spPr>
          <a:xfrm>
            <a:off x="5554455" y="2713261"/>
            <a:ext cx="27807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13597D"/>
                </a:solidFill>
                <a:latin typeface="Impact" panose="020B0806030902050204" pitchFamily="34" charset="0"/>
              </a:rPr>
              <a:t>GRÁFICA 7.</a:t>
            </a:r>
            <a:endParaRPr lang="es-CO" sz="2000" dirty="0">
              <a:solidFill>
                <a:srgbClr val="13597D"/>
              </a:solidFill>
              <a:latin typeface="Impact" panose="020B080603090205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D5A6DE3-BFC1-68A0-C39F-7BB238D4646F}"/>
              </a:ext>
            </a:extLst>
          </p:cNvPr>
          <p:cNvSpPr txBox="1"/>
          <p:nvPr/>
        </p:nvSpPr>
        <p:spPr>
          <a:xfrm>
            <a:off x="6944826" y="2713261"/>
            <a:ext cx="38648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09354E"/>
                </a:solidFill>
                <a:latin typeface="Montserrat" pitchFamily="2" charset="0"/>
              </a:rPr>
              <a:t>Impuestos por segmento</a:t>
            </a:r>
          </a:p>
          <a:p>
            <a:r>
              <a:rPr lang="es-ES" sz="1400" dirty="0">
                <a:solidFill>
                  <a:srgbClr val="09354E"/>
                </a:solidFill>
                <a:latin typeface="Montserrat" pitchFamily="2" charset="0"/>
              </a:rPr>
              <a:t>(Cifras en miles de millones de pesos)</a:t>
            </a:r>
            <a:endParaRPr lang="es-MX" sz="1400" dirty="0">
              <a:solidFill>
                <a:srgbClr val="09354E"/>
              </a:solidFill>
              <a:latin typeface="Montserrat" pitchFamily="2" charset="0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007DD618-992E-EE05-071C-EADDE73F58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558" y="3774204"/>
            <a:ext cx="4152827" cy="2628227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DC1D1E88-A1F2-E639-EB8A-C362340EDE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52624" y="3294819"/>
            <a:ext cx="5015375" cy="3131823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10756165-67F9-1F2D-E6EF-1C8A4519EE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0516" t="5201" r="-810" b="61354"/>
          <a:stretch>
            <a:fillRect/>
          </a:stretch>
        </p:blipFill>
        <p:spPr>
          <a:xfrm>
            <a:off x="3425694" y="3813292"/>
            <a:ext cx="1017791" cy="104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947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220AC-EBBC-EBCF-3FE5-C8D69BF4E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294FC06-795A-8046-24B6-F0ECC68C3E01}"/>
              </a:ext>
            </a:extLst>
          </p:cNvPr>
          <p:cNvSpPr/>
          <p:nvPr/>
        </p:nvSpPr>
        <p:spPr>
          <a:xfrm>
            <a:off x="1" y="782438"/>
            <a:ext cx="6172200" cy="2110442"/>
          </a:xfrm>
          <a:prstGeom prst="rect">
            <a:avLst/>
          </a:prstGeom>
          <a:solidFill>
            <a:srgbClr val="F495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E89DF55-FDC2-8F3F-23AD-03B67E490F30}"/>
              </a:ext>
            </a:extLst>
          </p:cNvPr>
          <p:cNvSpPr txBox="1"/>
          <p:nvPr/>
        </p:nvSpPr>
        <p:spPr>
          <a:xfrm>
            <a:off x="831930" y="981018"/>
            <a:ext cx="466398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800" b="1" dirty="0">
                <a:solidFill>
                  <a:schemeClr val="bg1"/>
                </a:solidFill>
                <a:latin typeface="Montserrat" pitchFamily="2" charset="0"/>
              </a:rPr>
              <a:t>CONOZCA EL INFORME COMPLETO ESCANEANDO EL CÓDIGO QR</a:t>
            </a:r>
            <a:endParaRPr lang="es-CO" sz="28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23" name="Gráfico 22">
            <a:extLst>
              <a:ext uri="{FF2B5EF4-FFF2-40B4-BE49-F238E27FC236}">
                <a16:creationId xmlns:a16="http://schemas.microsoft.com/office/drawing/2014/main" id="{1BF752D8-6607-DD3E-0455-660C10B7A5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9987"/>
          <a:stretch>
            <a:fillRect/>
          </a:stretch>
        </p:blipFill>
        <p:spPr>
          <a:xfrm>
            <a:off x="-97971" y="2892879"/>
            <a:ext cx="4321241" cy="409575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841C3AE-C96C-5310-81EE-55A6676A0E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809" y="1334504"/>
            <a:ext cx="4188991" cy="418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7280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2226</TotalTime>
  <Words>538</Words>
  <Application>Microsoft Office PowerPoint</Application>
  <PresentationFormat>Panorámica</PresentationFormat>
  <Paragraphs>37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Impact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Diego Miguel Piñeros</dc:creator>
  <cp:lastModifiedBy>Leonardo Ramirez</cp:lastModifiedBy>
  <cp:revision>10</cp:revision>
  <dcterms:created xsi:type="dcterms:W3CDTF">2026-08-06T16:00:16Z</dcterms:created>
  <dcterms:modified xsi:type="dcterms:W3CDTF">2026-08-19T16:52:50Z</dcterms:modified>
</cp:coreProperties>
</file>